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68" r:id="rId4"/>
    <p:sldId id="258" r:id="rId5"/>
    <p:sldId id="259" r:id="rId6"/>
    <p:sldId id="260" r:id="rId7"/>
    <p:sldId id="269" r:id="rId8"/>
    <p:sldId id="267" r:id="rId9"/>
    <p:sldId id="261" r:id="rId10"/>
    <p:sldId id="262" r:id="rId11"/>
    <p:sldId id="263" r:id="rId12"/>
    <p:sldId id="264" r:id="rId13"/>
    <p:sldId id="265" r:id="rId14"/>
    <p:sldId id="271" r:id="rId15"/>
    <p:sldId id="272" r:id="rId16"/>
    <p:sldId id="270" r:id="rId17"/>
    <p:sldId id="266" r:id="rId18"/>
  </p:sldIdLst>
  <p:sldSz cx="12192000" cy="6858000"/>
  <p:notesSz cx="6858000" cy="9144000"/>
  <p:embeddedFontLst>
    <p:embeddedFont>
      <p:font typeface="Garamond" panose="02020404030301010803" pitchFamily="18" charset="0"/>
      <p:regular r:id="rId20"/>
      <p:bold r:id="rId21"/>
      <p: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MU Serif" panose="02000603000000000000" pitchFamily="2" charset="0"/>
      <p:regular r:id="rId27"/>
    </p:embeddedFont>
  </p:embeddedFontLst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0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63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B0B6AB-238B-4196-8532-7E66310BDD3C}" type="datetimeFigureOut">
              <a:rPr lang="el-GR" smtClean="0"/>
              <a:t>20/7/2023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F4DB53-A16C-4DD3-BB8F-A5D470745FE2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95265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0131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93230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82011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D583A760-9840-4B6D-BB12-98AE749E630A}" type="datetime1">
              <a:rPr lang="el-GR" smtClean="0"/>
              <a:t>20/7/2023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049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20/7/2023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83506362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20/7/2023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310623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20/7/2023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433477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20/7/2023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39582778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20/7/2023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09941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20/7/2023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6994100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F6BB4-3ACC-4F31-945D-84D9B479A3AE}" type="datetime1">
              <a:rPr lang="el-GR" smtClean="0"/>
              <a:t>20/7/2023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7098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693EA-FA64-47C3-AEE8-44827093700B}" type="datetime1">
              <a:rPr lang="el-GR" smtClean="0"/>
              <a:t>20/7/2023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512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E910-90BC-49A5-91A0-EE3C8D217D1A}" type="datetime1">
              <a:rPr lang="el-GR" smtClean="0"/>
              <a:t>20/7/2023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88771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9C61-9251-4A29-97B9-22C91431D894}" type="datetime1">
              <a:rPr lang="el-GR" smtClean="0"/>
              <a:t>20/7/2023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050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1D4C0-8423-4D5B-85A9-ADAD77AF5AA0}" type="datetime1">
              <a:rPr lang="el-GR" smtClean="0"/>
              <a:t>20/7/2023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4173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84503-232F-4315-9FFA-95D3F28D6526}" type="datetime1">
              <a:rPr lang="el-GR" smtClean="0"/>
              <a:t>20/7/2023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434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B6198-ACA3-448B-8037-5A55036BFAC2}" type="datetime1">
              <a:rPr lang="el-GR" smtClean="0"/>
              <a:t>20/7/2023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846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C9ED-60F2-4A4C-A145-C692E0710CA1}" type="datetime1">
              <a:rPr lang="el-GR" smtClean="0"/>
              <a:t>20/7/2023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47778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18F30-BBD0-472D-B317-10BCCA2B335D}" type="datetime1">
              <a:rPr lang="el-GR" smtClean="0"/>
              <a:t>20/7/2023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61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7B784-1312-4B3B-9493-BDF5C843C731}" type="datetime1">
              <a:rPr lang="el-GR" smtClean="0"/>
              <a:t>20/7/2023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2317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644D382-4950-45A2-ADA5-BFF55E7A9286}" type="datetime1">
              <a:rPr lang="el-GR" smtClean="0"/>
              <a:t>20/7/2023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85258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49012" y="1558513"/>
            <a:ext cx="71409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Πανεπιστήμιο Πειραιώς</a:t>
            </a:r>
            <a:endParaRPr lang="en-US" sz="16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l-GR" sz="16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ΕΚΕΦΕ “ΔΗΜΟΚΡΙΤΟΣ”</a:t>
            </a:r>
            <a:endParaRPr lang="en-US" sz="16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l-GR" sz="16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Δ.Π.Μ.Σ. στην Τεχνητή Νοημοσύνη</a:t>
            </a:r>
            <a:endParaRPr lang="en-US" sz="16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l-GR" sz="16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Τμήμα Ψηφιακών Συστημάτων Πανεπιστημίου Πειραιώς</a:t>
            </a:r>
            <a:endParaRPr lang="en-US" sz="16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l-GR" sz="16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Ινστιτούτο Πληροφορικής και Τηλεπικοινωνιών ΕΚΕΦΕ</a:t>
            </a:r>
          </a:p>
          <a:p>
            <a:r>
              <a:rPr lang="el-GR" sz="16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«Δημόκριτος»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83807" y="3199645"/>
            <a:ext cx="9605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600" b="1" dirty="0"/>
              <a:t>Μεταφορά μάθησης σε Βαθιά Νευρωνικά Δίκτυα</a:t>
            </a:r>
            <a:endParaRPr lang="el-GR" sz="16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71883" y="3672966"/>
            <a:ext cx="70656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Εργασία στο μάθημα “</a:t>
            </a:r>
            <a:r>
              <a:rPr lang="el-GR" sz="1200" dirty="0"/>
              <a:t>Βαθιά </a:t>
            </a:r>
            <a:r>
              <a:rPr lang="el-GR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Μηχανική Μάθηση”</a:t>
            </a:r>
            <a:endParaRPr lang="en-US" sz="12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ctr"/>
            <a:endParaRPr lang="el-GR" sz="12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ctr"/>
            <a:r>
              <a:rPr lang="el-GR" sz="12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Νικόλαος</a:t>
            </a:r>
            <a:r>
              <a:rPr lang="en-US" sz="12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  <a:r>
              <a:rPr lang="el-GR" sz="12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Π.Μακρής</a:t>
            </a:r>
          </a:p>
          <a:p>
            <a:pPr algn="ctr"/>
            <a:endParaRPr lang="el-GR" sz="12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ctr"/>
            <a:r>
              <a:rPr lang="el-GR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Διδάσκων: Γιαννακόπουλος Θεόδωρος, Μεταδιδακτορικός Ερευνητής ΕΚΕΦΕ Δημόκριτος</a:t>
            </a:r>
          </a:p>
          <a:p>
            <a:pPr algn="ctr"/>
            <a:endParaRPr lang="el-GR" sz="12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ctr"/>
            <a:r>
              <a:rPr lang="el-GR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Αθήνα, 20</a:t>
            </a:r>
            <a:r>
              <a:rPr lang="en-US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l-GR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</a:p>
        </p:txBody>
      </p:sp>
      <p:pic>
        <p:nvPicPr>
          <p:cNvPr id="11" name="Εικόνα 10">
            <a:extLst>
              <a:ext uri="{FF2B5EF4-FFF2-40B4-BE49-F238E27FC236}">
                <a16:creationId xmlns:a16="http://schemas.microsoft.com/office/drawing/2014/main" xmlns="" id="{4165A07F-317A-3CD3-4D43-E35B1BB7C9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93" b="98236" l="873" r="92496">
                        <a14:foregroundMark x1="38743" y1="91887" x2="39442" y2="89771"/>
                        <a14:foregroundMark x1="76789" y1="69489" x2="68412" y2="93298"/>
                        <a14:foregroundMark x1="80279" y1="77249" x2="92670" y2="89771"/>
                        <a14:foregroundMark x1="44328" y1="19929" x2="39442" y2="19929"/>
                        <a14:foregroundMark x1="38743" y1="22046" x2="40140" y2="35979"/>
                        <a14:foregroundMark x1="873" y1="2469" x2="35951" y2="3175"/>
                        <a14:foregroundMark x1="4188" y1="94709" x2="4188" y2="94709"/>
                        <a14:foregroundMark x1="11752" y1="82892" x2="32984" y2="98236"/>
                        <a14:foregroundMark x1="10777" y1="82187" x2="11752" y2="82892"/>
                        <a14:foregroundMark x1="9800" y1="81481" x2="10777" y2="82187"/>
                        <a14:foregroundMark x1="8824" y1="80776" x2="9800" y2="81481"/>
                        <a14:foregroundMark x1="2967" y1="76543" x2="8824" y2="80776"/>
                        <a14:foregroundMark x1="32984" y1="98236" x2="33333" y2="98236"/>
                        <a14:foregroundMark x1="49913" y1="24162" x2="62304" y2="47266"/>
                        <a14:foregroundMark x1="53229" y1="17989" x2="70506" y2="22046"/>
                        <a14:foregroundMark x1="63700" y1="17989" x2="56021" y2="17989"/>
                        <a14:foregroundMark x1="53927" y1="45855" x2="62304" y2="57672"/>
                        <a14:foregroundMark x1="70506" y1="82892" x2="60209" y2="91887"/>
                        <a14:foregroundMark x1="45026" y1="91887" x2="64398" y2="91887"/>
                        <a14:foregroundMark x1="40838" y1="94004" x2="81675" y2="93298"/>
                        <a14:foregroundMark x1="81675" y1="93298" x2="91274" y2="93298"/>
                        <a14:foregroundMark x1="10471" y1="26984" x2="10471" y2="26984"/>
                        <a14:foregroundMark x1="20070" y1="31217" x2="20070" y2="31217"/>
                        <a14:foregroundMark x1="27051" y1="40917" x2="27051" y2="40917"/>
                        <a14:foregroundMark x1="24258" y1="56261" x2="24258" y2="56261"/>
                        <a14:foregroundMark x1="19372" y1="81481" x2="19372" y2="81481"/>
                        <a14:backgroundMark x1="40140" y1="98236" x2="89180" y2="99647"/>
                        <a14:backgroundMark x1="18712" y1="31217" x2="19372" y2="32628"/>
                        <a14:backgroundMark x1="11867" y1="16578" x2="18712" y2="31217"/>
                        <a14:backgroundMark x1="29145" y1="24162" x2="29145" y2="24162"/>
                        <a14:backgroundMark x1="27051" y1="38801" x2="27051" y2="38801"/>
                        <a14:backgroundMark x1="9773" y1="40917" x2="9773" y2="40917"/>
                        <a14:backgroundMark x1="11867" y1="41623" x2="11867" y2="41623"/>
                        <a14:backgroundMark x1="14660" y1="61905" x2="14660" y2="61905"/>
                        <a14:backgroundMark x1="22164" y1="61905" x2="22164" y2="61905"/>
                        <a14:backgroundMark x1="31239" y1="60494" x2="31239" y2="60494"/>
                        <a14:backgroundMark x1="10471" y1="64021" x2="10471" y2="64021"/>
                        <a14:backgroundMark x1="9773" y1="82892" x2="9773" y2="82892"/>
                        <a14:backgroundMark x1="10471" y1="73721" x2="10471" y2="73721"/>
                        <a14:backgroundMark x1="9773" y1="80776" x2="9773" y2="80776"/>
                        <a14:backgroundMark x1="9773" y1="81481" x2="9773" y2="81481"/>
                        <a14:backgroundMark x1="9773" y1="82187" x2="9773" y2="82187"/>
                        <a14:backgroundMark x1="10471" y1="81481" x2="10471" y2="81481"/>
                        <a14:backgroundMark x1="27749" y1="73721" x2="27749" y2="73721"/>
                        <a14:backgroundMark x1="17452" y1="80776" x2="17452" y2="807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814" y="1711411"/>
            <a:ext cx="1089284" cy="1077878"/>
          </a:xfrm>
          <a:prstGeom prst="rect">
            <a:avLst/>
          </a:prstGeom>
        </p:spPr>
      </p:pic>
      <p:pic>
        <p:nvPicPr>
          <p:cNvPr id="13" name="Εικόνα 12" descr="Εικόνα που περιέχει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xmlns="" id="{6EB19263-F413-836B-9B8A-BB32EF7178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113" b="89947" l="9948" r="89878">
                        <a14:foregroundMark x1="19372" y1="11640" x2="55846" y2="8113"/>
                        <a14:foregroundMark x1="55846" y1="8113" x2="81501" y2="8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86" y="1639939"/>
            <a:ext cx="1637244" cy="16882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040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z="1200" smtClean="0"/>
              <a:t>10</a:t>
            </a:fld>
            <a:endParaRPr lang="el-GR" sz="12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25010" y="457684"/>
            <a:ext cx="10515600" cy="80395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/>
              <a:t>Ρύθμιση παραμέτρων – Κανονικοποίηση</a:t>
            </a:r>
            <a:endParaRPr lang="en-US" sz="3200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Μεταφορά μάθησης σε Βαθιά Νευρωνικά Δίκτυα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72790" y="5379971"/>
            <a:ext cx="49086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Η κανονικοποίηση </a:t>
            </a:r>
            <a:r>
              <a:rPr lang="en-US" dirty="0" smtClean="0"/>
              <a:t>L1,L2 </a:t>
            </a:r>
            <a:r>
              <a:rPr lang="el-GR" dirty="0" smtClean="0"/>
              <a:t>φαίνεται να οδηγούν σε </a:t>
            </a:r>
            <a:r>
              <a:rPr lang="en-US" dirty="0" err="1" smtClean="0"/>
              <a:t>underfitting</a:t>
            </a:r>
            <a:r>
              <a:rPr lang="en-US" dirty="0" smtClean="0"/>
              <a:t> </a:t>
            </a:r>
            <a:r>
              <a:rPr lang="el-GR" dirty="0" smtClean="0"/>
              <a:t>οπότε και απορρίφθηκαν. Αντιθέτως όμως έγινε χρήση </a:t>
            </a:r>
            <a:r>
              <a:rPr lang="en-US" dirty="0" smtClean="0"/>
              <a:t>dropout layers</a:t>
            </a:r>
            <a:endParaRPr lang="el-GR" dirty="0"/>
          </a:p>
        </p:txBody>
      </p:sp>
      <p:sp>
        <p:nvSpPr>
          <p:cNvPr id="19" name="TextBox 18"/>
          <p:cNvSpPr txBox="1"/>
          <p:nvPr/>
        </p:nvSpPr>
        <p:spPr>
          <a:xfrm>
            <a:off x="1479666" y="1398670"/>
            <a:ext cx="4576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solidFill>
                  <a:srgbClr val="0070C0"/>
                </a:solidFill>
              </a:rPr>
              <a:t>Μπορούμε να βελτιώσουμε περαιτέρω το μοντέλο</a:t>
            </a:r>
            <a:r>
              <a:rPr lang="en-US" dirty="0">
                <a:solidFill>
                  <a:srgbClr val="0070C0"/>
                </a:solidFill>
              </a:rPr>
              <a:t>;</a:t>
            </a:r>
            <a:endParaRPr lang="el-GR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116" y="2431457"/>
            <a:ext cx="8294473" cy="2560468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stCxn id="7" idx="0"/>
          </p:cNvCxnSpPr>
          <p:nvPr/>
        </p:nvCxnSpPr>
        <p:spPr>
          <a:xfrm flipH="1" flipV="1">
            <a:off x="3822432" y="4431957"/>
            <a:ext cx="1804698" cy="94801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4034791" y="3020061"/>
            <a:ext cx="1592338" cy="234808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627129" y="3616411"/>
            <a:ext cx="1580979" cy="176356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627129" y="4270156"/>
            <a:ext cx="1869303" cy="109799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92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z="1200" smtClean="0"/>
              <a:t>11</a:t>
            </a:fld>
            <a:endParaRPr lang="el-GR" sz="1200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Μεταφορά μάθησης σε Βαθιά Νευρωνικά Δίκτυα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5A6FD7-391D-23E2-B6E9-6F83DA402ACE}"/>
              </a:ext>
            </a:extLst>
          </p:cNvPr>
          <p:cNvSpPr txBox="1">
            <a:spLocks/>
          </p:cNvSpPr>
          <p:nvPr/>
        </p:nvSpPr>
        <p:spPr>
          <a:xfrm>
            <a:off x="925010" y="457684"/>
            <a:ext cx="10515600" cy="80395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/>
              <a:t>Ρύθμιση παραμέτρων – </a:t>
            </a:r>
            <a:r>
              <a:rPr lang="el-GR" sz="3200" dirty="0" err="1"/>
              <a:t>Ξεπάγωμα</a:t>
            </a:r>
            <a:r>
              <a:rPr lang="el-GR" sz="3200" dirty="0"/>
              <a:t> </a:t>
            </a:r>
            <a:r>
              <a:rPr lang="en-US" sz="3200" dirty="0"/>
              <a:t>Layers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DBFFC78-E558-CCDF-39EA-3AFE52BE2C5A}"/>
              </a:ext>
            </a:extLst>
          </p:cNvPr>
          <p:cNvSpPr txBox="1"/>
          <p:nvPr/>
        </p:nvSpPr>
        <p:spPr>
          <a:xfrm>
            <a:off x="1217233" y="1401993"/>
            <a:ext cx="9757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0070C0"/>
                </a:solidFill>
              </a:rPr>
              <a:t>Πόσα </a:t>
            </a:r>
            <a:r>
              <a:rPr lang="en-US" dirty="0">
                <a:solidFill>
                  <a:srgbClr val="0070C0"/>
                </a:solidFill>
              </a:rPr>
              <a:t>layers </a:t>
            </a:r>
            <a:r>
              <a:rPr lang="el-GR" dirty="0">
                <a:solidFill>
                  <a:srgbClr val="0070C0"/>
                </a:solidFill>
              </a:rPr>
              <a:t>να κάνουμε </a:t>
            </a:r>
            <a:r>
              <a:rPr lang="en-US" dirty="0">
                <a:solidFill>
                  <a:srgbClr val="0070C0"/>
                </a:solidFill>
              </a:rPr>
              <a:t>unfreeze </a:t>
            </a:r>
            <a:r>
              <a:rPr lang="el-GR" dirty="0">
                <a:solidFill>
                  <a:srgbClr val="0070C0"/>
                </a:solidFill>
              </a:rPr>
              <a:t>στο </a:t>
            </a:r>
            <a:r>
              <a:rPr lang="en-US" dirty="0">
                <a:solidFill>
                  <a:srgbClr val="0070C0"/>
                </a:solidFill>
              </a:rPr>
              <a:t>ResNet50;</a:t>
            </a:r>
            <a:endParaRPr lang="el-GR" dirty="0">
              <a:solidFill>
                <a:srgbClr val="0070C0"/>
              </a:solidFill>
            </a:endParaRPr>
          </a:p>
          <a:p>
            <a:endParaRPr lang="el-GR" dirty="0"/>
          </a:p>
          <a:p>
            <a:r>
              <a:rPr lang="el-GR" dirty="0"/>
              <a:t>Ιδανικά θα θέλαμε να ξεπαγώσουμε όλα τα </a:t>
            </a:r>
            <a:r>
              <a:rPr lang="en-US" dirty="0"/>
              <a:t>layers </a:t>
            </a:r>
            <a:r>
              <a:rPr lang="el-GR" dirty="0"/>
              <a:t>του </a:t>
            </a:r>
            <a:r>
              <a:rPr lang="en-US" dirty="0"/>
              <a:t>ResNet50,</a:t>
            </a:r>
            <a:r>
              <a:rPr lang="el-GR" dirty="0"/>
              <a:t> αλλά απαιτούσε μεγάλο υπολογιστικό κόστος.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3552246-EE26-A31A-A162-E8D64E676570}"/>
              </a:ext>
            </a:extLst>
          </p:cNvPr>
          <p:cNvSpPr txBox="1"/>
          <p:nvPr/>
        </p:nvSpPr>
        <p:spPr>
          <a:xfrm>
            <a:off x="4828376" y="5640243"/>
            <a:ext cx="1843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Unfreeze 20 layers</a:t>
            </a:r>
            <a:endParaRPr lang="el-G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901" y="2522621"/>
            <a:ext cx="8640494" cy="270485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F6B88602-CAA2-7258-32D9-01811E4FC0C0}"/>
              </a:ext>
            </a:extLst>
          </p:cNvPr>
          <p:cNvCxnSpPr>
            <a:cxnSpLocks/>
          </p:cNvCxnSpPr>
          <p:nvPr/>
        </p:nvCxnSpPr>
        <p:spPr>
          <a:xfrm flipH="1" flipV="1">
            <a:off x="3900878" y="3128370"/>
            <a:ext cx="1660996" cy="243855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F8BCAA05-B4FD-E705-0E3B-7FBB8BBCA08A}"/>
              </a:ext>
            </a:extLst>
          </p:cNvPr>
          <p:cNvCxnSpPr>
            <a:cxnSpLocks/>
          </p:cNvCxnSpPr>
          <p:nvPr/>
        </p:nvCxnSpPr>
        <p:spPr>
          <a:xfrm flipH="1" flipV="1">
            <a:off x="4053016" y="4802659"/>
            <a:ext cx="1508859" cy="76426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7F5FA526-CA2E-10F7-B347-C9617F9F84B1}"/>
              </a:ext>
            </a:extLst>
          </p:cNvPr>
          <p:cNvCxnSpPr>
            <a:cxnSpLocks/>
          </p:cNvCxnSpPr>
          <p:nvPr/>
        </p:nvCxnSpPr>
        <p:spPr>
          <a:xfrm flipV="1">
            <a:off x="5561874" y="4716049"/>
            <a:ext cx="1978794" cy="85087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579576CA-679E-D888-B84C-A563B9FB1476}"/>
              </a:ext>
            </a:extLst>
          </p:cNvPr>
          <p:cNvCxnSpPr>
            <a:cxnSpLocks/>
          </p:cNvCxnSpPr>
          <p:nvPr/>
        </p:nvCxnSpPr>
        <p:spPr>
          <a:xfrm flipV="1">
            <a:off x="5561874" y="3751545"/>
            <a:ext cx="1634329" cy="181538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31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AED446D-760C-566E-D07C-03C930B14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z="1200" smtClean="0"/>
              <a:t>12</a:t>
            </a:fld>
            <a:endParaRPr lang="el-GR" sz="1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7A123808-7E12-7AD3-522D-72C39C2210FB}"/>
              </a:ext>
            </a:extLst>
          </p:cNvPr>
          <p:cNvSpPr txBox="1">
            <a:spLocks/>
          </p:cNvSpPr>
          <p:nvPr/>
        </p:nvSpPr>
        <p:spPr>
          <a:xfrm>
            <a:off x="925010" y="457684"/>
            <a:ext cx="10515600" cy="80395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/>
              <a:t>Επιλογή </a:t>
            </a:r>
            <a:r>
              <a:rPr lang="el-GR" sz="3200" dirty="0" smtClean="0"/>
              <a:t>Μοντέλου Για εκπαίδευση</a:t>
            </a:r>
            <a:endParaRPr lang="en-US" sz="3200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xmlns="" id="{DB0AA92B-370B-26BD-BA78-33368FC5D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Μεταφορά μάθησης σε Βαθιά Νευρωνικά Δίκτυα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D3339CC-A0CB-E5EA-6139-6A87D1E82879}"/>
              </a:ext>
            </a:extLst>
          </p:cNvPr>
          <p:cNvSpPr txBox="1"/>
          <p:nvPr/>
        </p:nvSpPr>
        <p:spPr>
          <a:xfrm>
            <a:off x="1479666" y="1398670"/>
            <a:ext cx="86878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solidFill>
                  <a:srgbClr val="0070C0"/>
                </a:solidFill>
              </a:rPr>
              <a:t>Τελικά ποιο μοντέλο να διαλέξουμε</a:t>
            </a:r>
            <a:r>
              <a:rPr lang="en-US" dirty="0" smtClean="0">
                <a:solidFill>
                  <a:srgbClr val="0070C0"/>
                </a:solidFill>
              </a:rPr>
              <a:t>;</a:t>
            </a:r>
            <a:endParaRPr lang="el-GR" dirty="0" smtClean="0">
              <a:solidFill>
                <a:srgbClr val="0070C0"/>
              </a:solidFill>
            </a:endParaRPr>
          </a:p>
          <a:p>
            <a:endParaRPr lang="el-GR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ResNet50mod (1):</a:t>
            </a:r>
            <a:r>
              <a:rPr lang="el-GR" dirty="0">
                <a:solidFill>
                  <a:srgbClr val="0070C0"/>
                </a:solidFill>
              </a:rPr>
              <a:t> </a:t>
            </a:r>
            <a:r>
              <a:rPr lang="el-GR" dirty="0"/>
              <a:t>20</a:t>
            </a:r>
            <a:r>
              <a:rPr lang="el-GR" dirty="0">
                <a:solidFill>
                  <a:srgbClr val="0070C0"/>
                </a:solidFill>
              </a:rPr>
              <a:t> </a:t>
            </a:r>
            <a:r>
              <a:rPr lang="en-US" dirty="0"/>
              <a:t>layers </a:t>
            </a:r>
            <a:r>
              <a:rPr lang="el-GR" dirty="0"/>
              <a:t>προς εκπαίδευση, χωρίς </a:t>
            </a:r>
            <a:r>
              <a:rPr lang="en-US" dirty="0"/>
              <a:t>regularization, </a:t>
            </a:r>
            <a:r>
              <a:rPr lang="el-GR" dirty="0"/>
              <a:t>με χρήση γεννήτριας εικόνων</a:t>
            </a:r>
          </a:p>
          <a:p>
            <a:endParaRPr lang="el-GR" dirty="0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15144-5F89-918F-8E9B-456CA2B2177E}"/>
              </a:ext>
            </a:extLst>
          </p:cNvPr>
          <p:cNvSpPr txBox="1"/>
          <p:nvPr/>
        </p:nvSpPr>
        <p:spPr>
          <a:xfrm>
            <a:off x="2398327" y="5688708"/>
            <a:ext cx="7898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To ResNet50 </a:t>
            </a:r>
            <a:r>
              <a:rPr lang="el-GR" dirty="0">
                <a:solidFill>
                  <a:srgbClr val="0070C0"/>
                </a:solidFill>
              </a:rPr>
              <a:t>παράγει πολύ καλύτερα αποτελέσματα από τη δική μας αρχιτεκτονική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304" y="2489082"/>
            <a:ext cx="5092506" cy="30981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810" y="2531910"/>
            <a:ext cx="5016218" cy="305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71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AED446D-760C-566E-D07C-03C930B14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z="1200" smtClean="0"/>
              <a:t>13</a:t>
            </a:fld>
            <a:endParaRPr lang="el-GR" sz="1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7A123808-7E12-7AD3-522D-72C39C2210FB}"/>
              </a:ext>
            </a:extLst>
          </p:cNvPr>
          <p:cNvSpPr txBox="1">
            <a:spLocks/>
          </p:cNvSpPr>
          <p:nvPr/>
        </p:nvSpPr>
        <p:spPr>
          <a:xfrm>
            <a:off x="942372" y="608155"/>
            <a:ext cx="10515600" cy="80395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/>
              <a:t>Μεταφορά μάθησης (1/2)</a:t>
            </a:r>
            <a:endParaRPr lang="en-US" sz="3200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xmlns="" id="{DB0AA92B-370B-26BD-BA78-33368FC5D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Μεταφορά μάθησης σε Βαθιά Νευρωνικά Δίκτυα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D3339CC-A0CB-E5EA-6139-6A87D1E82879}"/>
              </a:ext>
            </a:extLst>
          </p:cNvPr>
          <p:cNvSpPr txBox="1"/>
          <p:nvPr/>
        </p:nvSpPr>
        <p:spPr>
          <a:xfrm>
            <a:off x="1479666" y="1398670"/>
            <a:ext cx="4481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>
                <a:solidFill>
                  <a:srgbClr val="0070C0"/>
                </a:solidFill>
              </a:rPr>
              <a:t>Χρήση του </a:t>
            </a:r>
            <a:r>
              <a:rPr lang="en-US" dirty="0" smtClean="0">
                <a:solidFill>
                  <a:srgbClr val="0070C0"/>
                </a:solidFill>
              </a:rPr>
              <a:t>ResNet50mod </a:t>
            </a:r>
            <a:r>
              <a:rPr lang="en-US" dirty="0">
                <a:solidFill>
                  <a:srgbClr val="0070C0"/>
                </a:solidFill>
              </a:rPr>
              <a:t>(1</a:t>
            </a:r>
            <a:r>
              <a:rPr lang="en-US" dirty="0" smtClean="0">
                <a:solidFill>
                  <a:srgbClr val="0070C0"/>
                </a:solidFill>
              </a:rPr>
              <a:t>)</a:t>
            </a:r>
            <a:r>
              <a:rPr lang="el-GR" dirty="0" smtClean="0">
                <a:solidFill>
                  <a:srgbClr val="0070C0"/>
                </a:solidFill>
              </a:rPr>
              <a:t> αλλά πως ακριβώς</a:t>
            </a:r>
            <a:r>
              <a:rPr lang="en-US" dirty="0" smtClean="0">
                <a:solidFill>
                  <a:srgbClr val="0070C0"/>
                </a:solidFill>
              </a:rPr>
              <a:t>;</a:t>
            </a:r>
            <a:endParaRPr lang="el-GR" dirty="0"/>
          </a:p>
          <a:p>
            <a:endParaRPr lang="el-GR" dirty="0">
              <a:solidFill>
                <a:srgbClr val="0070C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666" y="2460526"/>
            <a:ext cx="3962400" cy="369709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5231027" y="2627870"/>
            <a:ext cx="2339546" cy="18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041557" y="2646702"/>
            <a:ext cx="2529016" cy="1241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57070" y="2462036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Διατηρούμε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5231027" y="5087172"/>
            <a:ext cx="2339546" cy="2883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041557" y="5124549"/>
            <a:ext cx="2529016" cy="84445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041558" y="5116005"/>
            <a:ext cx="2529015" cy="40780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657070" y="4902506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>
                <a:solidFill>
                  <a:srgbClr val="0070C0"/>
                </a:solidFill>
              </a:rPr>
              <a:t>Προσθέτουμε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57070" y="3881292"/>
            <a:ext cx="3741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>
                <a:solidFill>
                  <a:srgbClr val="FF0000"/>
                </a:solidFill>
              </a:rPr>
              <a:t>Πειραματιζόμαστε</a:t>
            </a:r>
            <a:r>
              <a:rPr lang="en-US" dirty="0" smtClean="0">
                <a:solidFill>
                  <a:srgbClr val="FF0000"/>
                </a:solidFill>
              </a:rPr>
              <a:t> (</a:t>
            </a:r>
            <a:r>
              <a:rPr lang="el-GR" dirty="0" smtClean="0">
                <a:solidFill>
                  <a:srgbClr val="FF0000"/>
                </a:solidFill>
              </a:rPr>
              <a:t>Ξεπαγώνουμε </a:t>
            </a:r>
            <a:r>
              <a:rPr lang="en-US" dirty="0" smtClean="0">
                <a:solidFill>
                  <a:srgbClr val="FF0000"/>
                </a:solidFill>
              </a:rPr>
              <a:t>0-3-6)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8" name="Straight Arrow Connector 27"/>
          <p:cNvCxnSpPr>
            <a:stCxn id="27" idx="1"/>
          </p:cNvCxnSpPr>
          <p:nvPr/>
        </p:nvCxnSpPr>
        <p:spPr>
          <a:xfrm flipH="1">
            <a:off x="5084806" y="4065958"/>
            <a:ext cx="2572264" cy="2848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1"/>
          </p:cNvCxnSpPr>
          <p:nvPr/>
        </p:nvCxnSpPr>
        <p:spPr>
          <a:xfrm flipH="1" flipV="1">
            <a:off x="5066272" y="3011732"/>
            <a:ext cx="2590798" cy="10542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72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AED446D-760C-566E-D07C-03C930B14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z="1200" smtClean="0"/>
              <a:t>14</a:t>
            </a:fld>
            <a:endParaRPr lang="el-GR" sz="1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7A123808-7E12-7AD3-522D-72C39C2210FB}"/>
              </a:ext>
            </a:extLst>
          </p:cNvPr>
          <p:cNvSpPr txBox="1">
            <a:spLocks/>
          </p:cNvSpPr>
          <p:nvPr/>
        </p:nvSpPr>
        <p:spPr>
          <a:xfrm>
            <a:off x="942372" y="608155"/>
            <a:ext cx="10515600" cy="80395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/>
              <a:t>Μεταφορά </a:t>
            </a:r>
            <a:r>
              <a:rPr lang="el-GR" sz="3200" dirty="0" smtClean="0"/>
              <a:t>μάθησης (2/2)</a:t>
            </a:r>
            <a:endParaRPr lang="en-US" sz="3200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xmlns="" id="{DB0AA92B-370B-26BD-BA78-33368FC5D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Μεταφορά μάθησης σε Βαθιά Νευρωνικά Δίκτυα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D3339CC-A0CB-E5EA-6139-6A87D1E82879}"/>
              </a:ext>
            </a:extLst>
          </p:cNvPr>
          <p:cNvSpPr txBox="1"/>
          <p:nvPr/>
        </p:nvSpPr>
        <p:spPr>
          <a:xfrm>
            <a:off x="1825655" y="1821092"/>
            <a:ext cx="5171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>
                <a:solidFill>
                  <a:srgbClr val="0070C0"/>
                </a:solidFill>
              </a:rPr>
              <a:t>Βελτίωση του </a:t>
            </a:r>
            <a:r>
              <a:rPr lang="en-US" dirty="0" smtClean="0">
                <a:solidFill>
                  <a:srgbClr val="0070C0"/>
                </a:solidFill>
              </a:rPr>
              <a:t>transfer accuracy </a:t>
            </a:r>
            <a:r>
              <a:rPr lang="el-GR" dirty="0" smtClean="0">
                <a:solidFill>
                  <a:srgbClr val="0070C0"/>
                </a:solidFill>
              </a:rPr>
              <a:t>όσο ξεπαγώνουμε </a:t>
            </a:r>
            <a:r>
              <a:rPr lang="en-US" dirty="0" smtClean="0">
                <a:solidFill>
                  <a:srgbClr val="0070C0"/>
                </a:solidFill>
              </a:rPr>
              <a:t>layers!!</a:t>
            </a:r>
            <a:endParaRPr lang="el-GR" dirty="0"/>
          </a:p>
          <a:p>
            <a:endParaRPr lang="el-GR" dirty="0">
              <a:solidFill>
                <a:srgbClr val="0070C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67423"/>
            <a:ext cx="5187767" cy="31919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67423"/>
            <a:ext cx="5251945" cy="3191972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2792627" y="2170303"/>
            <a:ext cx="1372574" cy="57289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165201" y="2170303"/>
            <a:ext cx="3322994" cy="80272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64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AED446D-760C-566E-D07C-03C930B14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z="1200" smtClean="0"/>
              <a:t>15</a:t>
            </a:fld>
            <a:endParaRPr lang="el-GR" sz="1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7A123808-7E12-7AD3-522D-72C39C2210FB}"/>
              </a:ext>
            </a:extLst>
          </p:cNvPr>
          <p:cNvSpPr txBox="1">
            <a:spLocks/>
          </p:cNvSpPr>
          <p:nvPr/>
        </p:nvSpPr>
        <p:spPr>
          <a:xfrm>
            <a:off x="942372" y="608155"/>
            <a:ext cx="10515600" cy="80395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 smtClean="0"/>
              <a:t>Αποτελέσματα</a:t>
            </a:r>
            <a:endParaRPr lang="en-US" sz="3200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xmlns="" id="{DB0AA92B-370B-26BD-BA78-33368FC5D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Μεταφορά μάθησης σε Βαθιά Νευρωνικά Δίκτυα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87796" y="1067798"/>
            <a:ext cx="33736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dirty="0" smtClean="0"/>
              <a:t>Μετρικές που χρησιμοποιήθηκαν: </a:t>
            </a: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Recall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Top-5Accuracy</a:t>
            </a:r>
            <a:endParaRPr lang="el-GR" sz="16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796" y="2650787"/>
            <a:ext cx="4971416" cy="15257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7265" y="5114787"/>
            <a:ext cx="4654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ResNet50mod: 20 </a:t>
            </a:r>
            <a:r>
              <a:rPr lang="en-US" dirty="0" err="1" smtClean="0">
                <a:solidFill>
                  <a:srgbClr val="0070C0"/>
                </a:solidFill>
              </a:rPr>
              <a:t>unfreezed</a:t>
            </a:r>
            <a:r>
              <a:rPr lang="en-US" dirty="0" smtClean="0">
                <a:solidFill>
                  <a:srgbClr val="0070C0"/>
                </a:solidFill>
              </a:rPr>
              <a:t>, </a:t>
            </a:r>
            <a:r>
              <a:rPr lang="el-GR" dirty="0" smtClean="0">
                <a:solidFill>
                  <a:srgbClr val="0070C0"/>
                </a:solidFill>
              </a:rPr>
              <a:t>με </a:t>
            </a:r>
            <a:r>
              <a:rPr lang="en-US" dirty="0" smtClean="0">
                <a:solidFill>
                  <a:srgbClr val="0070C0"/>
                </a:solidFill>
              </a:rPr>
              <a:t>Image Generator</a:t>
            </a:r>
          </a:p>
          <a:p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                       + </a:t>
            </a:r>
            <a:r>
              <a:rPr lang="el-GR" dirty="0" smtClean="0">
                <a:solidFill>
                  <a:srgbClr val="0070C0"/>
                </a:solidFill>
              </a:rPr>
              <a:t>επιπλέον </a:t>
            </a:r>
            <a:r>
              <a:rPr lang="en-US" dirty="0" smtClean="0">
                <a:solidFill>
                  <a:srgbClr val="0070C0"/>
                </a:solidFill>
              </a:rPr>
              <a:t>layers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570205" y="4162168"/>
            <a:ext cx="8238" cy="102767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142330" y="4567310"/>
            <a:ext cx="263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ResNet50mod: 6 </a:t>
            </a:r>
            <a:r>
              <a:rPr lang="en-US" dirty="0" err="1" smtClean="0">
                <a:solidFill>
                  <a:srgbClr val="0070C0"/>
                </a:solidFill>
              </a:rPr>
              <a:t>unfreezed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4642022" y="4131851"/>
            <a:ext cx="597243" cy="49146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44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AED446D-760C-566E-D07C-03C930B14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z="1200" smtClean="0"/>
              <a:t>16</a:t>
            </a:fld>
            <a:endParaRPr lang="el-GR" sz="1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7A123808-7E12-7AD3-522D-72C39C2210FB}"/>
              </a:ext>
            </a:extLst>
          </p:cNvPr>
          <p:cNvSpPr txBox="1">
            <a:spLocks/>
          </p:cNvSpPr>
          <p:nvPr/>
        </p:nvSpPr>
        <p:spPr>
          <a:xfrm>
            <a:off x="942372" y="608155"/>
            <a:ext cx="10515600" cy="80395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 smtClean="0"/>
              <a:t>Συμπεράσματα</a:t>
            </a:r>
            <a:endParaRPr lang="en-US" sz="3200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xmlns="" id="{DB0AA92B-370B-26BD-BA78-33368FC5D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Μεταφορά μάθησης σε Βαθιά Νευρωνικά Δίκτυα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87796" y="2515437"/>
            <a:ext cx="986039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 smtClean="0"/>
              <a:t>Τεράστιο υπολογιστικό κόστος. Αποτρεπτικό για μελέτη όλων των περιπτώσεων που θέλαμε. </a:t>
            </a:r>
          </a:p>
          <a:p>
            <a:r>
              <a:rPr lang="el-GR" dirty="0" smtClean="0"/>
              <a:t>Ιδανικά θα γινόταν </a:t>
            </a:r>
            <a:r>
              <a:rPr lang="en-US" dirty="0" smtClean="0"/>
              <a:t>transfer</a:t>
            </a:r>
            <a:r>
              <a:rPr lang="el-GR" dirty="0" smtClean="0"/>
              <a:t> για όλα τα μοντέλα αλλά ήταν αδύνατον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 smtClean="0"/>
              <a:t>Μεγάλος αριθμός υπερπαραμέτρων που μπορούσαμε να αλλάξουμε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 smtClean="0"/>
              <a:t>Σημαντικά προβλήματα </a:t>
            </a:r>
            <a:r>
              <a:rPr lang="en-US" dirty="0" err="1" smtClean="0"/>
              <a:t>overfitting</a:t>
            </a:r>
            <a:r>
              <a:rPr lang="en-US" dirty="0" smtClean="0"/>
              <a:t> </a:t>
            </a:r>
            <a:r>
              <a:rPr lang="el-GR" dirty="0" smtClean="0"/>
              <a:t>και </a:t>
            </a:r>
            <a:r>
              <a:rPr lang="en-US" dirty="0" err="1" smtClean="0"/>
              <a:t>underfitting</a:t>
            </a:r>
            <a:r>
              <a:rPr lang="en-US" dirty="0" smtClean="0"/>
              <a:t> </a:t>
            </a:r>
            <a:r>
              <a:rPr lang="el-GR" dirty="0" smtClean="0"/>
              <a:t>τα οποία μας οδήγησαν στο να δοκιμάσουμε πολλούς </a:t>
            </a:r>
          </a:p>
          <a:p>
            <a:r>
              <a:rPr lang="el-GR" dirty="0" smtClean="0"/>
              <a:t>συνδυασμούς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 smtClean="0">
                <a:solidFill>
                  <a:srgbClr val="0070C0"/>
                </a:solidFill>
              </a:rPr>
              <a:t>Θα μπορούσαμε να βελτιώσουμε την ακρίβεια του </a:t>
            </a:r>
            <a:r>
              <a:rPr lang="en-US" dirty="0" smtClean="0">
                <a:solidFill>
                  <a:srgbClr val="0070C0"/>
                </a:solidFill>
              </a:rPr>
              <a:t>transfer </a:t>
            </a:r>
            <a:r>
              <a:rPr lang="el-GR" dirty="0" smtClean="0">
                <a:solidFill>
                  <a:srgbClr val="0070C0"/>
                </a:solidFill>
              </a:rPr>
              <a:t>αλλά ήδη ο χρόνος που απαιτήθηκε ξεπερνά τα</a:t>
            </a:r>
          </a:p>
          <a:p>
            <a:r>
              <a:rPr lang="el-GR" dirty="0" smtClean="0">
                <a:solidFill>
                  <a:srgbClr val="0070C0"/>
                </a:solidFill>
              </a:rPr>
              <a:t>όρια μίας εξαμηνιαίας εργασίας</a:t>
            </a:r>
          </a:p>
          <a:p>
            <a:endParaRPr lang="el-GR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41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l-GR" sz="3200" dirty="0"/>
          </a:p>
          <a:p>
            <a:pPr marL="0" indent="0" algn="ctr">
              <a:buNone/>
            </a:pPr>
            <a:r>
              <a:rPr lang="el-GR" sz="3200" dirty="0"/>
              <a:t>Σας Ευχαριστώ πολύ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1980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7576"/>
            <a:ext cx="10515600" cy="1065541"/>
          </a:xfrm>
        </p:spPr>
        <p:txBody>
          <a:bodyPr>
            <a:normAutofit/>
          </a:bodyPr>
          <a:lstStyle/>
          <a:p>
            <a:r>
              <a:rPr lang="el-GR" sz="3200" dirty="0">
                <a:ea typeface="CMU Serif" panose="02000603000000000000" pitchFamily="2" charset="0"/>
                <a:cs typeface="CMU Serif" panose="02000603000000000000" pitchFamily="2" charset="0"/>
              </a:rPr>
              <a:t>Εισαγωγικά Στοιχεία </a:t>
            </a:r>
            <a:r>
              <a:rPr lang="en-US" sz="3200" dirty="0">
                <a:ea typeface="CMU Serif" panose="02000603000000000000" pitchFamily="2" charset="0"/>
                <a:cs typeface="CMU Serif" panose="02000603000000000000" pitchFamily="2" charset="0"/>
              </a:rPr>
              <a:t>(</a:t>
            </a:r>
            <a:r>
              <a:rPr lang="el-GR" sz="3200" dirty="0"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en-US" sz="3200" dirty="0">
                <a:ea typeface="CMU Serif" panose="02000603000000000000" pitchFamily="2" charset="0"/>
                <a:cs typeface="CMU Serif" panose="02000603000000000000" pitchFamily="2" charset="0"/>
              </a:rPr>
              <a:t>/2)</a:t>
            </a:r>
            <a:endParaRPr lang="el-GR" sz="3200" dirty="0"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Μεταφορά μάθησης σε Βαθιά Νευρωνικά Δίκτυα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l-GR" sz="1200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72281" y="1174137"/>
            <a:ext cx="67072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u="sng" dirty="0"/>
              <a:t>Στόχος Εργασίας</a:t>
            </a:r>
          </a:p>
          <a:p>
            <a:pPr marL="342900" indent="-342900">
              <a:buFont typeface="+mj-lt"/>
              <a:buAutoNum type="arabicPeriod"/>
            </a:pPr>
            <a:r>
              <a:rPr lang="el-GR" dirty="0"/>
              <a:t>Σχεδιασμός και εκπαίδευση </a:t>
            </a:r>
            <a:r>
              <a:rPr lang="en-US" dirty="0"/>
              <a:t>CNNs </a:t>
            </a:r>
            <a:r>
              <a:rPr lang="el-GR" dirty="0"/>
              <a:t>για </a:t>
            </a:r>
            <a:r>
              <a:rPr lang="en-US" dirty="0"/>
              <a:t>classification </a:t>
            </a:r>
            <a:r>
              <a:rPr lang="el-GR" dirty="0"/>
              <a:t>σε αρχικό </a:t>
            </a:r>
            <a:r>
              <a:rPr lang="en-US" dirty="0"/>
              <a:t>dataset</a:t>
            </a:r>
            <a:endParaRPr lang="el-GR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Transfer Learning </a:t>
            </a:r>
            <a:r>
              <a:rPr lang="el-GR" dirty="0"/>
              <a:t>σε δεύτερο (ανεξάρτητο) </a:t>
            </a:r>
            <a:r>
              <a:rPr lang="en-US" dirty="0"/>
              <a:t>dataset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2281" y="2443728"/>
            <a:ext cx="35205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u="sng" dirty="0"/>
              <a:t>Χαρακτηριστικά </a:t>
            </a:r>
            <a:r>
              <a:rPr lang="en-US" u="sng" dirty="0"/>
              <a:t>Training Dataset</a:t>
            </a:r>
            <a:endParaRPr lang="el-GR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~</a:t>
            </a:r>
            <a:r>
              <a:rPr lang="en-US" dirty="0"/>
              <a:t>31651 </a:t>
            </a:r>
            <a:r>
              <a:rPr lang="el-GR" dirty="0"/>
              <a:t>εικόνες φαγητών (Ιαπωνία)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256</a:t>
            </a:r>
            <a:r>
              <a:rPr lang="en-US" dirty="0"/>
              <a:t> </a:t>
            </a:r>
            <a:r>
              <a:rPr lang="el-GR" dirty="0"/>
              <a:t>κλάσεις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Όχι ισόποσα μοιρασμένες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2281" y="3784409"/>
            <a:ext cx="31708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u="sng" dirty="0"/>
              <a:t>Χαρακτηριστικά </a:t>
            </a:r>
            <a:r>
              <a:rPr lang="en-US" u="sng" dirty="0"/>
              <a:t>Transfer Dataset</a:t>
            </a:r>
            <a:endParaRPr lang="el-GR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~</a:t>
            </a:r>
            <a:r>
              <a:rPr lang="en-US" dirty="0"/>
              <a:t>101000</a:t>
            </a:r>
            <a:r>
              <a:rPr lang="el-GR" dirty="0"/>
              <a:t> εικόνες φαγητών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101</a:t>
            </a:r>
            <a:r>
              <a:rPr lang="en-US" dirty="0"/>
              <a:t> </a:t>
            </a:r>
            <a:r>
              <a:rPr lang="el-GR" dirty="0"/>
              <a:t>κλάσεις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1000 εικόνες ανά κλάση</a:t>
            </a:r>
          </a:p>
        </p:txBody>
      </p:sp>
    </p:spTree>
    <p:extLst>
      <p:ext uri="{BB962C8B-B14F-4D97-AF65-F5344CB8AC3E}">
        <p14:creationId xmlns:p14="http://schemas.microsoft.com/office/powerpoint/2010/main" val="110868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7576"/>
            <a:ext cx="10515600" cy="1065541"/>
          </a:xfrm>
        </p:spPr>
        <p:txBody>
          <a:bodyPr>
            <a:normAutofit/>
          </a:bodyPr>
          <a:lstStyle/>
          <a:p>
            <a:r>
              <a:rPr lang="el-GR" sz="3200" dirty="0">
                <a:ea typeface="CMU Serif" panose="02000603000000000000" pitchFamily="2" charset="0"/>
                <a:cs typeface="CMU Serif" panose="02000603000000000000" pitchFamily="2" charset="0"/>
              </a:rPr>
              <a:t>Εισαγωγικά Στοιχεία</a:t>
            </a:r>
            <a:r>
              <a:rPr lang="en-US" sz="3200" dirty="0">
                <a:ea typeface="CMU Serif" panose="02000603000000000000" pitchFamily="2" charset="0"/>
                <a:cs typeface="CMU Serif" panose="02000603000000000000" pitchFamily="2" charset="0"/>
              </a:rPr>
              <a:t> (2/2)</a:t>
            </a:r>
            <a:endParaRPr lang="el-GR" sz="3200" dirty="0"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Μεταφορά μάθησης σε Βαθιά Νευρωνικά Δίκτυα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l-GR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endParaRPr lang="el-GR" sz="1200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42281" y="1543469"/>
            <a:ext cx="6236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>
                <a:solidFill>
                  <a:srgbClr val="0070C0"/>
                </a:solidFill>
              </a:rPr>
              <a:t>Γιατί επιλέχθηκε σαν </a:t>
            </a:r>
            <a:r>
              <a:rPr lang="en-US" b="1" dirty="0">
                <a:solidFill>
                  <a:srgbClr val="0070C0"/>
                </a:solidFill>
              </a:rPr>
              <a:t>training </a:t>
            </a:r>
            <a:r>
              <a:rPr lang="el-GR" b="1" dirty="0">
                <a:solidFill>
                  <a:srgbClr val="0070C0"/>
                </a:solidFill>
              </a:rPr>
              <a:t>το </a:t>
            </a:r>
            <a:r>
              <a:rPr lang="en-US" b="1" dirty="0">
                <a:solidFill>
                  <a:srgbClr val="0070C0"/>
                </a:solidFill>
              </a:rPr>
              <a:t>dataset </a:t>
            </a:r>
            <a:r>
              <a:rPr lang="el-GR" b="1" dirty="0">
                <a:solidFill>
                  <a:srgbClr val="0070C0"/>
                </a:solidFill>
              </a:rPr>
              <a:t>με τις λιγότερες εικόνες</a:t>
            </a:r>
            <a:r>
              <a:rPr lang="en-US" b="1" dirty="0">
                <a:solidFill>
                  <a:srgbClr val="0070C0"/>
                </a:solidFill>
              </a:rPr>
              <a:t>;</a:t>
            </a:r>
            <a:endParaRPr lang="el-GR" b="1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42280" y="2569079"/>
            <a:ext cx="685674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Το </a:t>
            </a:r>
            <a:r>
              <a:rPr lang="en-US" dirty="0"/>
              <a:t>training dataset </a:t>
            </a:r>
            <a:r>
              <a:rPr lang="el-GR" dirty="0"/>
              <a:t>διέθετε επιπλέον χωρική πληροφορία (</a:t>
            </a:r>
            <a:r>
              <a:rPr lang="en-US" dirty="0"/>
              <a:t>bounding box</a:t>
            </a:r>
            <a:r>
              <a:rPr lang="el-GR" dirty="0"/>
              <a:t>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Το </a:t>
            </a:r>
            <a:r>
              <a:rPr lang="en-US" dirty="0"/>
              <a:t>transfer dataset </a:t>
            </a:r>
            <a:r>
              <a:rPr lang="el-GR" dirty="0"/>
              <a:t>δεν διέθετε </a:t>
            </a:r>
            <a:r>
              <a:rPr lang="en-US" dirty="0"/>
              <a:t>bounding boxes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Το</a:t>
            </a:r>
            <a:r>
              <a:rPr lang="en-US" dirty="0"/>
              <a:t> transfer dataset </a:t>
            </a:r>
            <a:r>
              <a:rPr lang="el-GR" dirty="0"/>
              <a:t>περιέχει μερικά λάθη στα</a:t>
            </a:r>
            <a:r>
              <a:rPr lang="en-US" dirty="0"/>
              <a:t> annotations</a:t>
            </a: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237" y="3507972"/>
            <a:ext cx="3465703" cy="26007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281" y="3560272"/>
            <a:ext cx="3161268" cy="2496128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5131906" y="456602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9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0797" y="347724"/>
            <a:ext cx="10515600" cy="1050946"/>
          </a:xfrm>
        </p:spPr>
        <p:txBody>
          <a:bodyPr>
            <a:normAutofit/>
          </a:bodyPr>
          <a:lstStyle/>
          <a:p>
            <a:r>
              <a:rPr lang="el-GR" sz="3200" dirty="0"/>
              <a:t>Προεπεξεργασία Δεδομένων</a:t>
            </a:r>
            <a:endParaRPr lang="en-US" sz="3200" dirty="0"/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Μεταφορά μάθησης σε Βαθιά Νευρωνικά Δίκτυα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xmlns="" id="{1899E8C1-3B12-8B28-C1C6-8CA0A16F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</p:spPr>
        <p:txBody>
          <a:bodyPr/>
          <a:lstStyle/>
          <a:p>
            <a:r>
              <a:rPr lang="el-GR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4</a:t>
            </a:r>
            <a:endParaRPr lang="el-GR" sz="1200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901" y="1267501"/>
            <a:ext cx="98858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Οι εικόνες δεν διέθεταν ενιαίο μέγεθος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/>
          </a:p>
          <a:p>
            <a:r>
              <a:rPr lang="el-GR" dirty="0" smtClean="0"/>
              <a:t>                                                 Μελέτη πολλών διαφορετικών μεγεθών</a:t>
            </a:r>
          </a:p>
          <a:p>
            <a:endParaRPr lang="el-GR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l-GR" dirty="0">
              <a:solidFill>
                <a:schemeClr val="accent4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Εκτέλεση </a:t>
            </a:r>
            <a:r>
              <a:rPr lang="en-US" dirty="0"/>
              <a:t>cropping </a:t>
            </a:r>
            <a:r>
              <a:rPr lang="el-GR" dirty="0"/>
              <a:t>στις </a:t>
            </a:r>
            <a:r>
              <a:rPr lang="en-US" dirty="0"/>
              <a:t>training </a:t>
            </a:r>
            <a:r>
              <a:rPr lang="el-GR" dirty="0"/>
              <a:t>εικόνες ώστε να περιέχεται μόνο η </a:t>
            </a:r>
            <a:r>
              <a:rPr lang="en-US" dirty="0"/>
              <a:t>annotated </a:t>
            </a:r>
            <a:r>
              <a:rPr lang="el-GR" dirty="0"/>
              <a:t>κλάση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Διατήρηση του </a:t>
            </a:r>
            <a:r>
              <a:rPr lang="en-US" dirty="0"/>
              <a:t>RGB </a:t>
            </a:r>
            <a:r>
              <a:rPr lang="el-GR" dirty="0"/>
              <a:t>χρώματος των εικόνων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/>
          </a:p>
          <a:p>
            <a:r>
              <a:rPr lang="el-GR" dirty="0"/>
              <a:t>                                                 απόφαση που επηρεάζει όλη τη διαδικασία καθώς η μνήμη αυξάνεται κατά πολύ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Διαχωρισμός δεδομένων σε </a:t>
            </a:r>
            <a:r>
              <a:rPr lang="en-US" dirty="0"/>
              <a:t>training-validation-test set             70%-15%-15% </a:t>
            </a:r>
            <a:endParaRPr lang="el-GR" dirty="0"/>
          </a:p>
        </p:txBody>
      </p:sp>
      <p:sp>
        <p:nvSpPr>
          <p:cNvPr id="4" name="Right Arrow 3"/>
          <p:cNvSpPr/>
          <p:nvPr/>
        </p:nvSpPr>
        <p:spPr>
          <a:xfrm rot="1635265">
            <a:off x="3232736" y="1691778"/>
            <a:ext cx="820281" cy="205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29846">
            <a:off x="3352184" y="3351890"/>
            <a:ext cx="820281" cy="205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470578" y="3847071"/>
            <a:ext cx="552551" cy="1833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2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z="1200" smtClean="0"/>
              <a:t>5</a:t>
            </a:fld>
            <a:endParaRPr lang="el-GR" sz="12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30797" y="347724"/>
            <a:ext cx="10515600" cy="105094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/>
              <a:t>Περιγραφή μοντέλων (</a:t>
            </a:r>
            <a:r>
              <a:rPr lang="el-GR" sz="3200" dirty="0" smtClean="0"/>
              <a:t>1/</a:t>
            </a:r>
            <a:r>
              <a:rPr lang="en-US" sz="3200" dirty="0" smtClean="0"/>
              <a:t>3</a:t>
            </a:r>
            <a:r>
              <a:rPr lang="el-GR" sz="3200" dirty="0" smtClean="0"/>
              <a:t>)</a:t>
            </a:r>
            <a:endParaRPr lang="en-US" sz="3200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Μεταφορά μάθησης σε Βαθιά Νευρωνικά Δίκτυα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01091" y="1234550"/>
            <a:ext cx="473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/>
          </a:p>
        </p:txBody>
      </p:sp>
      <p:sp>
        <p:nvSpPr>
          <p:cNvPr id="9" name="TextBox 8"/>
          <p:cNvSpPr txBox="1"/>
          <p:nvPr/>
        </p:nvSpPr>
        <p:spPr>
          <a:xfrm>
            <a:off x="1301091" y="1354356"/>
            <a:ext cx="517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>
                <a:solidFill>
                  <a:srgbClr val="0070C0"/>
                </a:solidFill>
              </a:rPr>
              <a:t>Πόσα ποια μοντέλα σχεδιάστηκαν-χρησιμοποιήθηκαν</a:t>
            </a:r>
            <a:r>
              <a:rPr lang="en-US" b="1" dirty="0">
                <a:solidFill>
                  <a:srgbClr val="0070C0"/>
                </a:solidFill>
              </a:rPr>
              <a:t>;</a:t>
            </a:r>
            <a:endParaRPr lang="el-GR" b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01091" y="2583041"/>
            <a:ext cx="70342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 smtClean="0"/>
              <a:t>Δοκιμάστηκαν αρκετές </a:t>
            </a:r>
            <a:r>
              <a:rPr lang="en-US" dirty="0" smtClean="0"/>
              <a:t>custom </a:t>
            </a:r>
            <a:r>
              <a:rPr lang="el-GR" dirty="0"/>
              <a:t>αρχιτεκτονικές κατά τη διάρκεια του </a:t>
            </a:r>
            <a:r>
              <a:rPr lang="en-US" dirty="0"/>
              <a:t>project</a:t>
            </a: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Όλες αδυνατούσαν να επιτύχουν υψηλό </a:t>
            </a:r>
            <a:r>
              <a:rPr lang="en-US" dirty="0"/>
              <a:t>accuracy (max 55-60%)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Δοκιμάστηκαν πολλές τεχνικές (</a:t>
            </a:r>
            <a:r>
              <a:rPr lang="en-US" dirty="0"/>
              <a:t>data augmentation </a:t>
            </a:r>
            <a:r>
              <a:rPr lang="el-GR" dirty="0"/>
              <a:t>- </a:t>
            </a:r>
            <a:r>
              <a:rPr lang="en-US" dirty="0"/>
              <a:t>regularization</a:t>
            </a:r>
            <a:r>
              <a:rPr lang="el-GR" dirty="0"/>
              <a:t>) κλπ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/>
          </a:p>
        </p:txBody>
      </p:sp>
      <p:sp>
        <p:nvSpPr>
          <p:cNvPr id="11" name="Right Arrow 10"/>
          <p:cNvSpPr/>
          <p:nvPr/>
        </p:nvSpPr>
        <p:spPr>
          <a:xfrm rot="5400000">
            <a:off x="4272408" y="3823799"/>
            <a:ext cx="584459" cy="199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Brace 1"/>
          <p:cNvSpPr/>
          <p:nvPr/>
        </p:nvSpPr>
        <p:spPr>
          <a:xfrm>
            <a:off x="8573456" y="2725993"/>
            <a:ext cx="77724" cy="82436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16972" y="2671225"/>
            <a:ext cx="12732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0070C0"/>
                </a:solidFill>
              </a:rPr>
              <a:t>Ιδιαιτέρως χρονοβόρα διαδικασία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91707" y="4393197"/>
            <a:ext cx="97016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Αποφασίστηκε να παρουσιαστεί μία από τις </a:t>
            </a:r>
            <a:r>
              <a:rPr lang="en-US" dirty="0"/>
              <a:t>custom </a:t>
            </a:r>
            <a:r>
              <a:rPr lang="el-GR" dirty="0"/>
              <a:t>αρχιτεκτονικές, και ταυτόχρονα να χρησιμοποιηθούν και </a:t>
            </a:r>
          </a:p>
          <a:p>
            <a:r>
              <a:rPr lang="el-GR" dirty="0"/>
              <a:t>ήδη υπάρχουσες </a:t>
            </a:r>
            <a:r>
              <a:rPr lang="en-US" dirty="0"/>
              <a:t>(VGG16, VGG19, ResNet50) </a:t>
            </a:r>
            <a:r>
              <a:rPr lang="el-GR" dirty="0"/>
              <a:t>με τροποποιήσεις ώστε να αυξήσουμε το </a:t>
            </a:r>
            <a:r>
              <a:rPr lang="en-US" dirty="0"/>
              <a:t>accuracy</a:t>
            </a:r>
            <a:endParaRPr lang="el-GR" dirty="0"/>
          </a:p>
          <a:p>
            <a:endParaRPr lang="el-GR" dirty="0"/>
          </a:p>
          <a:p>
            <a:r>
              <a:rPr lang="el-GR" dirty="0"/>
              <a:t>Στις υπάρχουσες αρχιτεκτονικές προστέθηκαν συνελικτικά </a:t>
            </a:r>
            <a:r>
              <a:rPr lang="en-US" dirty="0"/>
              <a:t>layers </a:t>
            </a:r>
            <a:r>
              <a:rPr lang="el-GR" dirty="0"/>
              <a:t>καθώς και </a:t>
            </a:r>
            <a:r>
              <a:rPr lang="en-US" dirty="0"/>
              <a:t>fully connected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60997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z="1200" smtClean="0"/>
              <a:t>6</a:t>
            </a:fld>
            <a:endParaRPr lang="el-GR" sz="12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30797" y="347724"/>
            <a:ext cx="10515600" cy="105094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/>
              <a:t>Περιγραφή μοντέλων (</a:t>
            </a:r>
            <a:r>
              <a:rPr lang="el-GR" sz="3200" dirty="0" smtClean="0"/>
              <a:t>2/</a:t>
            </a:r>
            <a:r>
              <a:rPr lang="en-US" sz="3200" dirty="0" smtClean="0"/>
              <a:t>3</a:t>
            </a:r>
            <a:r>
              <a:rPr lang="el-GR" sz="3200" dirty="0" smtClean="0"/>
              <a:t>)</a:t>
            </a:r>
            <a:endParaRPr lang="en-US" sz="3200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Μεταφορά μάθησης σε Βαθιά Νευρωνικά Δίκτυα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0854" y="1123523"/>
            <a:ext cx="17626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C15D3net</a:t>
            </a: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ResNet50mod</a:t>
            </a: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VGG16mod</a:t>
            </a: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VGG19mod</a:t>
            </a:r>
            <a:endParaRPr lang="el-GR" dirty="0"/>
          </a:p>
        </p:txBody>
      </p:sp>
      <p:sp>
        <p:nvSpPr>
          <p:cNvPr id="9" name="TextBox 8"/>
          <p:cNvSpPr txBox="1"/>
          <p:nvPr/>
        </p:nvSpPr>
        <p:spPr>
          <a:xfrm>
            <a:off x="1301092" y="1354356"/>
            <a:ext cx="336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rgbClr val="0070C0"/>
                </a:solidFill>
              </a:rPr>
              <a:t>Ποια είναι τελικά τα μοντέλα μας</a:t>
            </a:r>
            <a:r>
              <a:rPr lang="en-US" b="1" dirty="0">
                <a:solidFill>
                  <a:srgbClr val="0070C0"/>
                </a:solidFill>
              </a:rPr>
              <a:t>;</a:t>
            </a:r>
            <a:endParaRPr lang="el-GR" b="1" dirty="0">
              <a:solidFill>
                <a:srgbClr val="0070C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661" y="2554686"/>
            <a:ext cx="5622454" cy="15123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01092" y="4183721"/>
            <a:ext cx="99600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ResNet50mod (1):</a:t>
            </a:r>
            <a:r>
              <a:rPr lang="el-GR" sz="1600" dirty="0">
                <a:solidFill>
                  <a:srgbClr val="0070C0"/>
                </a:solidFill>
              </a:rPr>
              <a:t> </a:t>
            </a:r>
            <a:r>
              <a:rPr lang="el-GR" sz="1600" dirty="0"/>
              <a:t>20</a:t>
            </a:r>
            <a:r>
              <a:rPr lang="el-GR" sz="1600" dirty="0">
                <a:solidFill>
                  <a:srgbClr val="0070C0"/>
                </a:solidFill>
              </a:rPr>
              <a:t> </a:t>
            </a:r>
            <a:r>
              <a:rPr lang="en-US" sz="1600" dirty="0"/>
              <a:t>layers </a:t>
            </a:r>
            <a:r>
              <a:rPr lang="el-GR" sz="1600" dirty="0"/>
              <a:t>προς εκπαίδευση, χωρίς </a:t>
            </a:r>
            <a:r>
              <a:rPr lang="en-US" sz="1600" dirty="0"/>
              <a:t>regularization, </a:t>
            </a:r>
            <a:r>
              <a:rPr lang="el-GR" sz="1600" dirty="0"/>
              <a:t>με χρήση γεννήτριας εικόνων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ResNet50mod (</a:t>
            </a:r>
            <a:r>
              <a:rPr lang="el-GR" sz="1600" dirty="0">
                <a:solidFill>
                  <a:srgbClr val="0070C0"/>
                </a:solidFill>
              </a:rPr>
              <a:t>2</a:t>
            </a:r>
            <a:r>
              <a:rPr lang="en-US" sz="1600" dirty="0">
                <a:solidFill>
                  <a:srgbClr val="0070C0"/>
                </a:solidFill>
              </a:rPr>
              <a:t>):</a:t>
            </a:r>
            <a:r>
              <a:rPr lang="el-GR" sz="1600" dirty="0">
                <a:solidFill>
                  <a:srgbClr val="0070C0"/>
                </a:solidFill>
              </a:rPr>
              <a:t> </a:t>
            </a:r>
            <a:r>
              <a:rPr lang="en-US" sz="1600" dirty="0"/>
              <a:t>20 layers </a:t>
            </a:r>
            <a:r>
              <a:rPr lang="el-GR" sz="1600" dirty="0"/>
              <a:t>προς εκπαίδευση, χωρίς </a:t>
            </a:r>
            <a:r>
              <a:rPr lang="en-US" sz="1600" dirty="0"/>
              <a:t>regularization, </a:t>
            </a:r>
            <a:r>
              <a:rPr lang="el-GR" sz="1600" dirty="0"/>
              <a:t>χωρίς χρήση γεννήτριας εικόνων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ResNet50mod (</a:t>
            </a:r>
            <a:r>
              <a:rPr lang="el-GR" sz="1600" dirty="0">
                <a:solidFill>
                  <a:srgbClr val="0070C0"/>
                </a:solidFill>
              </a:rPr>
              <a:t>3</a:t>
            </a:r>
            <a:r>
              <a:rPr lang="en-US" sz="1600" dirty="0">
                <a:solidFill>
                  <a:srgbClr val="0070C0"/>
                </a:solidFill>
              </a:rPr>
              <a:t>):</a:t>
            </a:r>
            <a:r>
              <a:rPr lang="el-GR" sz="1600" dirty="0">
                <a:solidFill>
                  <a:srgbClr val="0070C0"/>
                </a:solidFill>
              </a:rPr>
              <a:t> </a:t>
            </a:r>
            <a:r>
              <a:rPr lang="en-US" sz="1600" dirty="0"/>
              <a:t>20 layers </a:t>
            </a:r>
            <a:r>
              <a:rPr lang="el-GR" sz="1600" dirty="0"/>
              <a:t>προς εκπαίδευση, με </a:t>
            </a:r>
            <a:r>
              <a:rPr lang="en-US" sz="1600" dirty="0"/>
              <a:t>regularization, </a:t>
            </a:r>
            <a:r>
              <a:rPr lang="el-GR" sz="1600" dirty="0"/>
              <a:t>με χρήση γεννήτριας εικόνων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ResNet50mod (</a:t>
            </a:r>
            <a:r>
              <a:rPr lang="el-GR" sz="1600" dirty="0">
                <a:solidFill>
                  <a:srgbClr val="0070C0"/>
                </a:solidFill>
              </a:rPr>
              <a:t>4</a:t>
            </a:r>
            <a:r>
              <a:rPr lang="en-US" sz="1600" dirty="0">
                <a:solidFill>
                  <a:srgbClr val="0070C0"/>
                </a:solidFill>
              </a:rPr>
              <a:t>):</a:t>
            </a:r>
            <a:r>
              <a:rPr lang="el-GR" sz="1600" dirty="0">
                <a:solidFill>
                  <a:srgbClr val="0070C0"/>
                </a:solidFill>
              </a:rPr>
              <a:t> </a:t>
            </a:r>
            <a:r>
              <a:rPr lang="el-GR" sz="1600" dirty="0"/>
              <a:t>Κανένα </a:t>
            </a:r>
            <a:r>
              <a:rPr lang="en-US" sz="1600" dirty="0"/>
              <a:t>layer </a:t>
            </a:r>
            <a:r>
              <a:rPr lang="el-GR" sz="1600" dirty="0"/>
              <a:t>προς εκπαίδευση, χωρίς </a:t>
            </a:r>
            <a:r>
              <a:rPr lang="en-US" sz="1600" dirty="0"/>
              <a:t>regularization, </a:t>
            </a:r>
            <a:r>
              <a:rPr lang="el-GR" sz="1600" dirty="0"/>
              <a:t>με χρήση γεννήτριας εικόνων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70C0"/>
                </a:solidFill>
              </a:rPr>
              <a:t>VGG16mod:</a:t>
            </a:r>
            <a:r>
              <a:rPr lang="el-GR" sz="1600" dirty="0" smtClean="0">
                <a:solidFill>
                  <a:srgbClr val="0070C0"/>
                </a:solidFill>
              </a:rPr>
              <a:t>         </a:t>
            </a:r>
            <a:r>
              <a:rPr lang="el-GR" sz="1600" dirty="0"/>
              <a:t>Κανένα </a:t>
            </a:r>
            <a:r>
              <a:rPr lang="en-US" sz="1600" dirty="0"/>
              <a:t>layer </a:t>
            </a:r>
            <a:r>
              <a:rPr lang="el-GR" sz="1600" dirty="0"/>
              <a:t>προς εκπαίδευση, χωρίς </a:t>
            </a:r>
            <a:r>
              <a:rPr lang="en-US" sz="1600" dirty="0"/>
              <a:t>regularization, </a:t>
            </a:r>
            <a:r>
              <a:rPr lang="el-GR" sz="1600" dirty="0"/>
              <a:t>με χρήση γεννήτριας </a:t>
            </a:r>
            <a:r>
              <a:rPr lang="el-GR" sz="1600" dirty="0" smtClean="0"/>
              <a:t>εικόνων</a:t>
            </a:r>
            <a:endParaRPr lang="el-GR" sz="1600" dirty="0" smtClean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70C0"/>
                </a:solidFill>
              </a:rPr>
              <a:t>VGG19mod</a:t>
            </a:r>
            <a:r>
              <a:rPr lang="en-US" sz="1600" dirty="0">
                <a:solidFill>
                  <a:srgbClr val="0070C0"/>
                </a:solidFill>
              </a:rPr>
              <a:t>:         </a:t>
            </a:r>
            <a:r>
              <a:rPr lang="el-GR" sz="1600" dirty="0"/>
              <a:t>Κανένα </a:t>
            </a:r>
            <a:r>
              <a:rPr lang="en-US" sz="1600" dirty="0"/>
              <a:t>layer </a:t>
            </a:r>
            <a:r>
              <a:rPr lang="el-GR" sz="1600" dirty="0"/>
              <a:t>προς εκπαίδευση, χωρίς </a:t>
            </a:r>
            <a:r>
              <a:rPr lang="en-US" sz="1600" dirty="0"/>
              <a:t>regularization, </a:t>
            </a:r>
            <a:r>
              <a:rPr lang="el-GR" sz="1600" dirty="0"/>
              <a:t>με χρήση γεννήτριας </a:t>
            </a:r>
            <a:r>
              <a:rPr lang="el-GR" sz="1600" dirty="0" smtClean="0"/>
              <a:t>εικόνων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C15D3net:</a:t>
            </a:r>
            <a:r>
              <a:rPr lang="en-US" sz="1600" dirty="0"/>
              <a:t>            </a:t>
            </a:r>
            <a:r>
              <a:rPr lang="el-GR" sz="1600" dirty="0" smtClean="0"/>
              <a:t>Αποτελείται </a:t>
            </a:r>
            <a:r>
              <a:rPr lang="el-GR" sz="1600" dirty="0"/>
              <a:t>από 15 συνελικτικά και 3 </a:t>
            </a:r>
            <a:r>
              <a:rPr lang="en-US" sz="1600" dirty="0"/>
              <a:t>fully-connected</a:t>
            </a:r>
            <a:endParaRPr lang="el-GR" sz="1600" dirty="0"/>
          </a:p>
        </p:txBody>
      </p:sp>
    </p:spTree>
    <p:extLst>
      <p:ext uri="{BB962C8B-B14F-4D97-AF65-F5344CB8AC3E}">
        <p14:creationId xmlns:p14="http://schemas.microsoft.com/office/powerpoint/2010/main" val="289527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z="1200" smtClean="0"/>
              <a:t>7</a:t>
            </a:fld>
            <a:endParaRPr lang="el-GR" sz="12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30797" y="347724"/>
            <a:ext cx="10515600" cy="105094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/>
              <a:t>Περιγραφή μοντέλων </a:t>
            </a:r>
            <a:r>
              <a:rPr lang="el-GR" sz="3200" dirty="0" smtClean="0"/>
              <a:t>(</a:t>
            </a:r>
            <a:r>
              <a:rPr lang="en-US" sz="3200" dirty="0"/>
              <a:t>3</a:t>
            </a:r>
            <a:r>
              <a:rPr lang="el-GR" sz="3200" dirty="0" smtClean="0"/>
              <a:t>/</a:t>
            </a:r>
            <a:r>
              <a:rPr lang="en-US" sz="3200" dirty="0"/>
              <a:t>3</a:t>
            </a:r>
            <a:r>
              <a:rPr lang="el-GR" sz="3200" dirty="0" smtClean="0"/>
              <a:t>)</a:t>
            </a:r>
            <a:endParaRPr lang="en-US" sz="3200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Μεταφορά μάθησης σε Βαθιά Νευρωνικά Δίκτυα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908" y="2517586"/>
            <a:ext cx="4127157" cy="33271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943" y="2517586"/>
            <a:ext cx="4608655" cy="3513781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rot="7883326">
            <a:off x="3404407" y="2056380"/>
            <a:ext cx="890694" cy="199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7883326">
            <a:off x="7162293" y="2056382"/>
            <a:ext cx="890694" cy="199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137472" y="1565130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C15D3net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056605" y="1680519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Υπάρχοντα μοντέλα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13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z="1200" smtClean="0"/>
              <a:t>8</a:t>
            </a:fld>
            <a:endParaRPr lang="el-GR" sz="12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30797" y="347724"/>
            <a:ext cx="10515600" cy="105094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/>
              <a:t>Ρύθμιση παραμέτρων – Μέγεθος Εικόνων</a:t>
            </a:r>
            <a:endParaRPr lang="en-US" sz="3200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Μεταφορά μάθησης σε Βαθιά Νευρωνικά Δίκτυα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30379" y="1162987"/>
            <a:ext cx="1447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64</a:t>
            </a:r>
            <a:r>
              <a:rPr lang="en-US" dirty="0"/>
              <a:t>x64x3</a:t>
            </a: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128x128x3</a:t>
            </a: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160x160x3</a:t>
            </a: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256x256x3</a:t>
            </a:r>
            <a:endParaRPr lang="el-GR" dirty="0"/>
          </a:p>
        </p:txBody>
      </p:sp>
      <p:sp>
        <p:nvSpPr>
          <p:cNvPr id="9" name="TextBox 8"/>
          <p:cNvSpPr txBox="1"/>
          <p:nvPr/>
        </p:nvSpPr>
        <p:spPr>
          <a:xfrm>
            <a:off x="1479666" y="1398670"/>
            <a:ext cx="171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Περιπτώσεις που </a:t>
            </a:r>
          </a:p>
          <a:p>
            <a:r>
              <a:rPr lang="el-GR" dirty="0"/>
              <a:t>μελετήθηκαν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92062" y="5543222"/>
            <a:ext cx="9993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>
                <a:solidFill>
                  <a:srgbClr val="0070C0"/>
                </a:solidFill>
              </a:rPr>
              <a:t>Το </a:t>
            </a:r>
            <a:r>
              <a:rPr lang="el-GR" dirty="0">
                <a:solidFill>
                  <a:srgbClr val="0070C0"/>
                </a:solidFill>
              </a:rPr>
              <a:t>μέγεθος της αρχικής εικόνας επηρεάζει το </a:t>
            </a:r>
            <a:r>
              <a:rPr lang="el-GR" dirty="0" smtClean="0">
                <a:solidFill>
                  <a:srgbClr val="0070C0"/>
                </a:solidFill>
              </a:rPr>
              <a:t>αποτέλεσμα</a:t>
            </a:r>
            <a:r>
              <a:rPr lang="el-GR" dirty="0">
                <a:solidFill>
                  <a:srgbClr val="0070C0"/>
                </a:solidFill>
              </a:rPr>
              <a:t> </a:t>
            </a:r>
            <a:r>
              <a:rPr lang="el-GR" dirty="0" smtClean="0">
                <a:solidFill>
                  <a:srgbClr val="0070C0"/>
                </a:solidFill>
              </a:rPr>
              <a:t>- Βέλτιστα </a:t>
            </a:r>
            <a:r>
              <a:rPr lang="el-GR" dirty="0">
                <a:solidFill>
                  <a:srgbClr val="0070C0"/>
                </a:solidFill>
              </a:rPr>
              <a:t>αποτελέσματα για 256</a:t>
            </a:r>
            <a:r>
              <a:rPr lang="en-US" dirty="0" smtClean="0">
                <a:solidFill>
                  <a:srgbClr val="0070C0"/>
                </a:solidFill>
              </a:rPr>
              <a:t>x256x3</a:t>
            </a:r>
            <a:endParaRPr lang="el-GR" dirty="0"/>
          </a:p>
          <a:p>
            <a:r>
              <a:rPr lang="el-GR" dirty="0">
                <a:solidFill>
                  <a:srgbClr val="FF0000"/>
                </a:solidFill>
              </a:rPr>
              <a:t>Επιλογή των 160</a:t>
            </a:r>
            <a:r>
              <a:rPr lang="en-US" dirty="0" smtClean="0">
                <a:solidFill>
                  <a:srgbClr val="FF0000"/>
                </a:solidFill>
              </a:rPr>
              <a:t>x160x3</a:t>
            </a:r>
            <a:r>
              <a:rPr lang="el-GR" dirty="0" smtClean="0">
                <a:solidFill>
                  <a:srgbClr val="FF0000"/>
                </a:solidFill>
              </a:rPr>
              <a:t> για τη σύγκριση  των μοντέλων</a:t>
            </a:r>
            <a:endParaRPr lang="el-GR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262" y="2470779"/>
            <a:ext cx="9866667" cy="306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1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200" dirty="0" smtClean="0"/>
              <a:t>9</a:t>
            </a:r>
            <a:endParaRPr lang="el-GR" sz="12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30797" y="347724"/>
            <a:ext cx="10515600" cy="105094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/>
              <a:t>Ρύθμιση παραμέτρων – Γεννήτρια Εικόνων</a:t>
            </a:r>
            <a:endParaRPr lang="en-US" sz="3200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Μεταφορά μάθησης σε Βαθιά Νευρωνικά Δίκτυα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9666" y="1398670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Το </a:t>
            </a:r>
            <a:r>
              <a:rPr lang="en-US" dirty="0"/>
              <a:t>Dataset </a:t>
            </a:r>
            <a:r>
              <a:rPr lang="el-GR" dirty="0"/>
              <a:t>περιέχει μικρό αριθμό εικόνων</a:t>
            </a:r>
          </a:p>
          <a:p>
            <a:r>
              <a:rPr lang="el-GR" dirty="0"/>
              <a:t>Παρατηρείται </a:t>
            </a:r>
            <a:r>
              <a:rPr lang="en-US" dirty="0" err="1"/>
              <a:t>overfitting</a:t>
            </a:r>
            <a:endParaRPr lang="el-GR" dirty="0"/>
          </a:p>
        </p:txBody>
      </p:sp>
      <p:sp>
        <p:nvSpPr>
          <p:cNvPr id="16" name="TextBox 15"/>
          <p:cNvSpPr txBox="1"/>
          <p:nvPr/>
        </p:nvSpPr>
        <p:spPr>
          <a:xfrm>
            <a:off x="4317984" y="5344190"/>
            <a:ext cx="204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Με </a:t>
            </a:r>
            <a:r>
              <a:rPr lang="en-US" dirty="0"/>
              <a:t>Image Generator</a:t>
            </a:r>
            <a:endParaRPr lang="el-GR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037" y="5201819"/>
            <a:ext cx="1353856" cy="10315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118" y="2471247"/>
            <a:ext cx="8582957" cy="2686058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 flipV="1">
            <a:off x="4278831" y="3344562"/>
            <a:ext cx="848149" cy="196816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3665838" y="4226011"/>
            <a:ext cx="1461141" cy="108671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5137633" y="4378017"/>
            <a:ext cx="2367037" cy="91964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5126979" y="3483554"/>
            <a:ext cx="2830772" cy="182414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7203085" y="2881479"/>
            <a:ext cx="939113" cy="11341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2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6845</TotalTime>
  <Words>784</Words>
  <Application>Microsoft Office PowerPoint</Application>
  <PresentationFormat>Widescreen</PresentationFormat>
  <Paragraphs>153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Garamond</vt:lpstr>
      <vt:lpstr>Calibri</vt:lpstr>
      <vt:lpstr>CMU Serif</vt:lpstr>
      <vt:lpstr>Organic</vt:lpstr>
      <vt:lpstr>PowerPoint Presentation</vt:lpstr>
      <vt:lpstr>Εισαγωγικά Στοιχεία (1/2)</vt:lpstr>
      <vt:lpstr>Εισαγωγικά Στοιχεία (2/2)</vt:lpstr>
      <vt:lpstr>Προεπεξεργασία Δεδομένων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Nikos</cp:lastModifiedBy>
  <cp:revision>456</cp:revision>
  <dcterms:created xsi:type="dcterms:W3CDTF">2017-09-28T08:06:47Z</dcterms:created>
  <dcterms:modified xsi:type="dcterms:W3CDTF">2023-07-20T13:41:23Z</dcterms:modified>
</cp:coreProperties>
</file>